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ora"/>
      <p:regular r:id="rId17"/>
    </p:embeddedFont>
    <p:embeddedFont>
      <p:font typeface="Lora"/>
      <p:regular r:id="rId18"/>
    </p:embeddedFont>
    <p:embeddedFont>
      <p:font typeface="Lora"/>
      <p:regular r:id="rId19"/>
    </p:embeddedFont>
    <p:embeddedFont>
      <p:font typeface="Lora"/>
      <p:regular r:id="rId20"/>
    </p:embeddedFont>
    <p:embeddedFont>
      <p:font typeface="Source Sans 3"/>
      <p:regular r:id="rId21"/>
    </p:embeddedFont>
    <p:embeddedFont>
      <p:font typeface="Source Sans 3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4-1.png>
</file>

<file path=ppt/media/image-5-1.png>
</file>

<file path=ppt/media/image-5-2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de Calidad de Vino con Machine Learning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Un enfoque científico para predecir la calidad del vino mediante algoritmos de aprendizaje automático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238" y="947499"/>
            <a:ext cx="8105894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Resultados Finales y Conclusiones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62238" y="2132409"/>
            <a:ext cx="3072289" cy="718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72.7%</a:t>
            </a:r>
            <a:endParaRPr lang="en-US" sz="5650" dirty="0"/>
          </a:p>
        </p:txBody>
      </p:sp>
      <p:sp>
        <p:nvSpPr>
          <p:cNvPr id="4" name="Text 2"/>
          <p:cNvSpPr/>
          <p:nvPr/>
        </p:nvSpPr>
        <p:spPr>
          <a:xfrm>
            <a:off x="1017151" y="3123128"/>
            <a:ext cx="256234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Accuracy Final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62238" y="3574018"/>
            <a:ext cx="3072289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Mejora de +3.9% respecto al modelo baseline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4106704" y="2132409"/>
            <a:ext cx="3072408" cy="718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0.724</a:t>
            </a:r>
            <a:endParaRPr lang="en-US" sz="5650" dirty="0"/>
          </a:p>
        </p:txBody>
      </p:sp>
      <p:sp>
        <p:nvSpPr>
          <p:cNvPr id="7" name="Text 5"/>
          <p:cNvSpPr/>
          <p:nvPr/>
        </p:nvSpPr>
        <p:spPr>
          <a:xfrm>
            <a:off x="4361736" y="3123128"/>
            <a:ext cx="256234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F1-Score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106704" y="3574018"/>
            <a:ext cx="3072408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Balance entre precisión y recall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451288" y="2132409"/>
            <a:ext cx="3072289" cy="718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0.863</a:t>
            </a:r>
            <a:endParaRPr lang="en-US" sz="5650" dirty="0"/>
          </a:p>
        </p:txBody>
      </p:sp>
      <p:sp>
        <p:nvSpPr>
          <p:cNvPr id="10" name="Text 8"/>
          <p:cNvSpPr/>
          <p:nvPr/>
        </p:nvSpPr>
        <p:spPr>
          <a:xfrm>
            <a:off x="7706201" y="3123128"/>
            <a:ext cx="256234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AUC Score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451288" y="3574018"/>
            <a:ext cx="3072289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Excelente discriminación entre clases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10795754" y="2132409"/>
            <a:ext cx="3072408" cy="718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0.54</a:t>
            </a:r>
            <a:endParaRPr lang="en-US" sz="5650" dirty="0"/>
          </a:p>
        </p:txBody>
      </p:sp>
      <p:sp>
        <p:nvSpPr>
          <p:cNvPr id="13" name="Text 11"/>
          <p:cNvSpPr/>
          <p:nvPr/>
        </p:nvSpPr>
        <p:spPr>
          <a:xfrm>
            <a:off x="11050786" y="3123128"/>
            <a:ext cx="256234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Cohen's Kappa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10795754" y="3574018"/>
            <a:ext cx="3072408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Acuerdo moderado más allá del azar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62238" y="4624546"/>
            <a:ext cx="13105924" cy="34766"/>
          </a:xfrm>
          <a:prstGeom prst="rect">
            <a:avLst/>
          </a:prstGeom>
          <a:solidFill>
            <a:srgbClr val="3A3630">
              <a:alpha val="5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762238" y="5121950"/>
            <a:ext cx="256234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Fortalezas</a:t>
            </a:r>
            <a:endParaRPr lang="en-US" sz="2000" dirty="0"/>
          </a:p>
        </p:txBody>
      </p:sp>
      <p:sp>
        <p:nvSpPr>
          <p:cNvPr id="17" name="Text 15"/>
          <p:cNvSpPr/>
          <p:nvPr/>
        </p:nvSpPr>
        <p:spPr>
          <a:xfrm>
            <a:off x="762238" y="5659993"/>
            <a:ext cx="3968948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Modelo funcional para aplicación real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762238" y="6084570"/>
            <a:ext cx="3968948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Predicción objetiva basada en química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762238" y="6509147"/>
            <a:ext cx="3968948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Ensemble robusto y estable</a:t>
            </a:r>
            <a:endParaRPr lang="en-US" sz="1700" dirty="0"/>
          </a:p>
        </p:txBody>
      </p:sp>
      <p:sp>
        <p:nvSpPr>
          <p:cNvPr id="20" name="Text 18"/>
          <p:cNvSpPr/>
          <p:nvPr/>
        </p:nvSpPr>
        <p:spPr>
          <a:xfrm>
            <a:off x="5270063" y="5121950"/>
            <a:ext cx="256234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Limitaciones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5270063" y="5659993"/>
            <a:ext cx="3968948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Solapamiento entre clases limita precisión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5270063" y="6432947"/>
            <a:ext cx="3968948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Subjetividad humana introduce ruido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5270063" y="6857524"/>
            <a:ext cx="3968948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Requiere calibración para producción</a:t>
            </a:r>
            <a:endParaRPr lang="en-US" sz="1700" dirty="0"/>
          </a:p>
        </p:txBody>
      </p:sp>
      <p:sp>
        <p:nvSpPr>
          <p:cNvPr id="24" name="Text 22"/>
          <p:cNvSpPr/>
          <p:nvPr/>
        </p:nvSpPr>
        <p:spPr>
          <a:xfrm>
            <a:off x="9777889" y="5121950"/>
            <a:ext cx="256234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Aplicaciones</a:t>
            </a:r>
            <a:endParaRPr lang="en-US" sz="2000" dirty="0"/>
          </a:p>
        </p:txBody>
      </p:sp>
      <p:sp>
        <p:nvSpPr>
          <p:cNvPr id="25" name="Text 23"/>
          <p:cNvSpPr/>
          <p:nvPr/>
        </p:nvSpPr>
        <p:spPr>
          <a:xfrm>
            <a:off x="9777889" y="5659993"/>
            <a:ext cx="4105275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Control de calidad en bodegas</a:t>
            </a:r>
            <a:endParaRPr lang="en-US" sz="1700" dirty="0"/>
          </a:p>
        </p:txBody>
      </p:sp>
      <p:sp>
        <p:nvSpPr>
          <p:cNvPr id="26" name="Text 24"/>
          <p:cNvSpPr/>
          <p:nvPr/>
        </p:nvSpPr>
        <p:spPr>
          <a:xfrm>
            <a:off x="9777889" y="6084570"/>
            <a:ext cx="4105275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Optimización de producción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9777889" y="6509147"/>
            <a:ext cx="4105275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Análisis predictivo en viticultura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93044"/>
            <a:ext cx="586204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Contexto del Proyecto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795349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Dataset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37724" y="3456980"/>
            <a:ext cx="3442335" cy="3064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Wine Quality del repositorio UCI con 1.599 vinos tintos portugueses. Cada muestra incluye 11 variables químicas cuantificables: alcohol, acidez fija y volátil, azúcar residual, cloruros, sulfatos, dióxido de azufre, densidad, pH y sulfatos.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4871561" y="2795349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Objetivo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4871561" y="3456980"/>
            <a:ext cx="3442335" cy="3064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Desarrollar modelos de clasificación para predecir la calidad del vino en tres categorías: Malo, Bueno y Excelente. El desafío principal: clases desbalanceadas con 46.5% Malo, 39.9% Bueno y solo 13.6% Excelente.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9268" y="822008"/>
            <a:ext cx="5441037" cy="680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Exploración de Datos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809268" y="1964531"/>
            <a:ext cx="6390323" cy="2605921"/>
          </a:xfrm>
          <a:prstGeom prst="roundRect">
            <a:avLst>
              <a:gd name="adj" fmla="val 1331"/>
            </a:avLst>
          </a:prstGeom>
          <a:solidFill>
            <a:srgbClr val="F3E7D4"/>
          </a:solidFill>
          <a:ln/>
        </p:spPr>
      </p:sp>
      <p:sp>
        <p:nvSpPr>
          <p:cNvPr id="4" name="Shape 2"/>
          <p:cNvSpPr/>
          <p:nvPr/>
        </p:nvSpPr>
        <p:spPr>
          <a:xfrm>
            <a:off x="1040487" y="2195751"/>
            <a:ext cx="693658" cy="693658"/>
          </a:xfrm>
          <a:prstGeom prst="roundRect">
            <a:avLst>
              <a:gd name="adj" fmla="val 13180970"/>
            </a:avLst>
          </a:prstGeom>
          <a:solidFill>
            <a:srgbClr val="38512F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31225" y="2386489"/>
            <a:ext cx="312063" cy="31206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40487" y="3120628"/>
            <a:ext cx="2720459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Calidad del Dataset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040487" y="3599378"/>
            <a:ext cx="5927884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Sin valores faltantes: dataset completo y listo para análisis. Outliers detectados entre 7-9% en azúcar residual y cloruros.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7430810" y="1964531"/>
            <a:ext cx="6390323" cy="2605921"/>
          </a:xfrm>
          <a:prstGeom prst="roundRect">
            <a:avLst>
              <a:gd name="adj" fmla="val 1331"/>
            </a:avLst>
          </a:prstGeom>
          <a:solidFill>
            <a:srgbClr val="F3E7D4"/>
          </a:solidFill>
          <a:ln/>
        </p:spPr>
      </p:sp>
      <p:sp>
        <p:nvSpPr>
          <p:cNvPr id="9" name="Shape 6"/>
          <p:cNvSpPr/>
          <p:nvPr/>
        </p:nvSpPr>
        <p:spPr>
          <a:xfrm>
            <a:off x="7662029" y="2195751"/>
            <a:ext cx="693658" cy="693658"/>
          </a:xfrm>
          <a:prstGeom prst="roundRect">
            <a:avLst>
              <a:gd name="adj" fmla="val 13180970"/>
            </a:avLst>
          </a:prstGeom>
          <a:solidFill>
            <a:srgbClr val="38512F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52767" y="2386489"/>
            <a:ext cx="312063" cy="31206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62029" y="3120628"/>
            <a:ext cx="2720459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Alcohol (+)</a:t>
            </a:r>
            <a:endParaRPr lang="en-US" sz="2100" dirty="0"/>
          </a:p>
        </p:txBody>
      </p:sp>
      <p:sp>
        <p:nvSpPr>
          <p:cNvPr id="12" name="Text 8"/>
          <p:cNvSpPr/>
          <p:nvPr/>
        </p:nvSpPr>
        <p:spPr>
          <a:xfrm>
            <a:off x="7662029" y="3599378"/>
            <a:ext cx="5927884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Correlación positiva: mayor contenido de alcohol se asocia con mejor calidad del vino.</a:t>
            </a:r>
            <a:endParaRPr lang="en-US" sz="1800" dirty="0"/>
          </a:p>
        </p:txBody>
      </p:sp>
      <p:sp>
        <p:nvSpPr>
          <p:cNvPr id="13" name="Shape 9"/>
          <p:cNvSpPr/>
          <p:nvPr/>
        </p:nvSpPr>
        <p:spPr>
          <a:xfrm>
            <a:off x="809268" y="4801672"/>
            <a:ext cx="6390323" cy="2605921"/>
          </a:xfrm>
          <a:prstGeom prst="roundRect">
            <a:avLst>
              <a:gd name="adj" fmla="val 1331"/>
            </a:avLst>
          </a:prstGeom>
          <a:solidFill>
            <a:srgbClr val="F3E7D4"/>
          </a:solidFill>
          <a:ln/>
        </p:spPr>
      </p:sp>
      <p:sp>
        <p:nvSpPr>
          <p:cNvPr id="14" name="Shape 10"/>
          <p:cNvSpPr/>
          <p:nvPr/>
        </p:nvSpPr>
        <p:spPr>
          <a:xfrm>
            <a:off x="1040487" y="5032891"/>
            <a:ext cx="693658" cy="693658"/>
          </a:xfrm>
          <a:prstGeom prst="roundRect">
            <a:avLst>
              <a:gd name="adj" fmla="val 13180970"/>
            </a:avLst>
          </a:prstGeom>
          <a:solidFill>
            <a:srgbClr val="38512F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31225" y="5223629"/>
            <a:ext cx="312063" cy="312063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40487" y="5957768"/>
            <a:ext cx="2720459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Acidez Volátil (-)</a:t>
            </a:r>
            <a:endParaRPr lang="en-US" sz="2100" dirty="0"/>
          </a:p>
        </p:txBody>
      </p:sp>
      <p:sp>
        <p:nvSpPr>
          <p:cNvPr id="17" name="Text 12"/>
          <p:cNvSpPr/>
          <p:nvPr/>
        </p:nvSpPr>
        <p:spPr>
          <a:xfrm>
            <a:off x="1040487" y="6436519"/>
            <a:ext cx="5927884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Correlación negativa: menor acidez volátil indica vinos de mejor calidad.</a:t>
            </a:r>
            <a:endParaRPr lang="en-US" sz="1800" dirty="0"/>
          </a:p>
        </p:txBody>
      </p:sp>
      <p:sp>
        <p:nvSpPr>
          <p:cNvPr id="18" name="Shape 13"/>
          <p:cNvSpPr/>
          <p:nvPr/>
        </p:nvSpPr>
        <p:spPr>
          <a:xfrm>
            <a:off x="7430810" y="4801672"/>
            <a:ext cx="6390323" cy="2605921"/>
          </a:xfrm>
          <a:prstGeom prst="roundRect">
            <a:avLst>
              <a:gd name="adj" fmla="val 1331"/>
            </a:avLst>
          </a:prstGeom>
          <a:solidFill>
            <a:srgbClr val="F3E7D4"/>
          </a:solidFill>
          <a:ln/>
        </p:spPr>
      </p:sp>
      <p:sp>
        <p:nvSpPr>
          <p:cNvPr id="19" name="Shape 14"/>
          <p:cNvSpPr/>
          <p:nvPr/>
        </p:nvSpPr>
        <p:spPr>
          <a:xfrm>
            <a:off x="7662029" y="5032891"/>
            <a:ext cx="693658" cy="693658"/>
          </a:xfrm>
          <a:prstGeom prst="roundRect">
            <a:avLst>
              <a:gd name="adj" fmla="val 13180970"/>
            </a:avLst>
          </a:prstGeom>
          <a:solidFill>
            <a:srgbClr val="38512F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52767" y="5223629"/>
            <a:ext cx="312063" cy="312063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62029" y="5957768"/>
            <a:ext cx="2720459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Sulfatos (+)</a:t>
            </a:r>
            <a:endParaRPr lang="en-US" sz="2100" dirty="0"/>
          </a:p>
        </p:txBody>
      </p:sp>
      <p:sp>
        <p:nvSpPr>
          <p:cNvPr id="22" name="Text 16"/>
          <p:cNvSpPr/>
          <p:nvPr/>
        </p:nvSpPr>
        <p:spPr>
          <a:xfrm>
            <a:off x="7662029" y="6436519"/>
            <a:ext cx="5927884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Correlación positiva: mayor concentración de sulfatos mejora la calidad percibida.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8740" y="768906"/>
            <a:ext cx="5383411" cy="522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Preprocesamiento de Datos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108740" y="1558528"/>
            <a:ext cx="177760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01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108740" y="1837849"/>
            <a:ext cx="7899321" cy="2286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6" name="Text 3"/>
          <p:cNvSpPr/>
          <p:nvPr/>
        </p:nvSpPr>
        <p:spPr>
          <a:xfrm>
            <a:off x="6108740" y="1972389"/>
            <a:ext cx="2092047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Estandarización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108740" y="2340531"/>
            <a:ext cx="7899321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Aplicación de StandardScaler para normalizar todas las variables químicas y eliminar efectos de escala.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108740" y="2936200"/>
            <a:ext cx="177760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02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6108740" y="3215521"/>
            <a:ext cx="7899321" cy="2286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0" name="Text 7"/>
          <p:cNvSpPr/>
          <p:nvPr/>
        </p:nvSpPr>
        <p:spPr>
          <a:xfrm>
            <a:off x="6108740" y="3350062"/>
            <a:ext cx="2092047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División del Dataset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108740" y="3718203"/>
            <a:ext cx="7899321" cy="569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70% para entrenamiento (1.119 muestras) y 30% para prueba (480 muestras), garantizando evaluación robusta.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6108740" y="4598432"/>
            <a:ext cx="177760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108740" y="4877753"/>
            <a:ext cx="7899321" cy="2286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4" name="Text 11"/>
          <p:cNvSpPr/>
          <p:nvPr/>
        </p:nvSpPr>
        <p:spPr>
          <a:xfrm>
            <a:off x="6108740" y="5012293"/>
            <a:ext cx="2287548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Reducción Dimensional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108740" y="5380434"/>
            <a:ext cx="7899321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Análisis de Componentes Principales (PCA) con 9 componentes que explican el 95% de la varianza total.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108740" y="5976104"/>
            <a:ext cx="177760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04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6108740" y="6255425"/>
            <a:ext cx="7899321" cy="2286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8" name="Text 15"/>
          <p:cNvSpPr/>
          <p:nvPr/>
        </p:nvSpPr>
        <p:spPr>
          <a:xfrm>
            <a:off x="6108740" y="6389965"/>
            <a:ext cx="2179439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Componente Principal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108740" y="6758107"/>
            <a:ext cx="7899321" cy="569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 primera componente captura 27.89% de la varianza, representando patrones fundamentales en la composición química.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4477" y="452199"/>
            <a:ext cx="6779181" cy="482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de Clustering No Supervisado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74477" y="1345168"/>
            <a:ext cx="2516029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Resultados de K-Means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574477" y="1798796"/>
            <a:ext cx="7928729" cy="787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algoritmo K-means identificó k=2 como número óptimo de clusters mediante el método del codo y silhouette score. Sin embargo, la coincidencia con las clases reales fue baja (ARI=0.06), indicando que las categorías de calidad no se agrupan naturalmente.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74477" y="2734389"/>
            <a:ext cx="7928729" cy="525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 pureza de los clusters alcanzó 54.6% y 42.9%, mientras que las visualizaciones con t-SNE y UMAP revelaron un solapamiento significativo entre las clases de calidad.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10477738" y="2432447"/>
            <a:ext cx="2018824" cy="410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3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54.6%</a:t>
            </a:r>
            <a:endParaRPr lang="en-US" sz="32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56163" y="1406604"/>
            <a:ext cx="2462093" cy="246209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21672" y="4073723"/>
            <a:ext cx="1931075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Pureza Cluster 1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0477738" y="5710118"/>
            <a:ext cx="2018824" cy="410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3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42.9%</a:t>
            </a:r>
            <a:endParaRPr lang="en-US" sz="32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6163" y="4684276"/>
            <a:ext cx="2462093" cy="246209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0521672" y="7351395"/>
            <a:ext cx="1931075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Pureza Cluster 2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977" y="453390"/>
            <a:ext cx="7087433" cy="484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Comparación de Modelos Supervisados</a:t>
            </a:r>
            <a:endParaRPr lang="en-US" sz="3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977" y="1267897"/>
            <a:ext cx="13476446" cy="754677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6977" y="9000053"/>
            <a:ext cx="13476446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Random Forest emergió como el modelo con mejor desempeño base, superando a otros cinco algoritmos evaluados en precisión y estabilidad.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9233" y="738307"/>
            <a:ext cx="6482953" cy="641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Estrategia de Optimización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9233" y="1706404"/>
            <a:ext cx="1089898" cy="15844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57016" y="1924288"/>
            <a:ext cx="256448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Grid Search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57016" y="2375535"/>
            <a:ext cx="6310551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Búsqueda exhaustiva de hiperparámetros óptimos, mejorando accuracy a 71.3%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233" y="3290888"/>
            <a:ext cx="1089898" cy="15844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57016" y="3508772"/>
            <a:ext cx="256448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SMOTE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557016" y="3960019"/>
            <a:ext cx="6310551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Técnica de sobremuestreo sintético para balancear clases minoritarias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9233" y="4875371"/>
            <a:ext cx="1089898" cy="130790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57016" y="5093256"/>
            <a:ext cx="256448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Feature Engineering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557016" y="5544503"/>
            <a:ext cx="6310551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Creación de 4 nuevas variables: ratios e interacciones químicas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9233" y="6183273"/>
            <a:ext cx="1089898" cy="130790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57016" y="6401157"/>
            <a:ext cx="256448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Ensemble Stacking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7557016" y="6852404"/>
            <a:ext cx="6310551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Combinación de modelos alcanzando 72.7% accuracy final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237" y="439341"/>
            <a:ext cx="4473416" cy="469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Variables Más Influyentes</a:t>
            </a:r>
            <a:endParaRPr lang="en-US" sz="2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9237" y="1228844"/>
            <a:ext cx="13511927" cy="756666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9237" y="8975169"/>
            <a:ext cx="13511927" cy="511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análisis de importancia de características reveló que el alcohol es el predictor más poderoso, seguido por sulfatos y acidez volátil. Estas tres variables concentran más del 37% del poder predictivo del modelo.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978" y="1298972"/>
            <a:ext cx="7552730" cy="655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Implementación en Lenguaje C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79978" y="2511385"/>
            <a:ext cx="3520202" cy="786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K-Nearest Neighbors en C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779978" y="3520678"/>
            <a:ext cx="3520202" cy="3209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Desarrollamos una implementación desde cero del algoritmo KNN en lenguaje C puro, sin librerías externas. El modelo alcanzó aproximadamente 60% de accuracy, demostrando funcionalidad aunque con menor optimización que las implementaciones en Python/scikit-learn.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1440" y="2511385"/>
            <a:ext cx="3520202" cy="786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Características Técnicas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4851440" y="3520678"/>
            <a:ext cx="3520202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Complejidad computacional: O(n×d) por predicción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1440" y="4311848"/>
            <a:ext cx="3520202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Gestión manual de memoria y estructuras de datos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1440" y="5103019"/>
            <a:ext cx="3520202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Apto para sistemas embebidos o aplicaciones de bajo nivel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2025-12-02T12:33:38Z</dcterms:created>
  <dcterms:modified xsi:type="dcterms:W3CDTF">2025-12-02T12:33:38Z</dcterms:modified>
</cp:coreProperties>
</file>